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463" r:id="rId3"/>
    <p:sldId id="522" r:id="rId4"/>
    <p:sldId id="523" r:id="rId5"/>
    <p:sldId id="524" r:id="rId6"/>
    <p:sldId id="525" r:id="rId7"/>
    <p:sldId id="529" r:id="rId8"/>
    <p:sldId id="528" r:id="rId9"/>
    <p:sldId id="530" r:id="rId10"/>
    <p:sldId id="531" r:id="rId11"/>
    <p:sldId id="532" r:id="rId12"/>
    <p:sldId id="533" r:id="rId13"/>
    <p:sldId id="508" r:id="rId14"/>
    <p:sldId id="509" r:id="rId15"/>
    <p:sldId id="510" r:id="rId16"/>
    <p:sldId id="511" r:id="rId17"/>
    <p:sldId id="512" r:id="rId18"/>
    <p:sldId id="514" r:id="rId19"/>
    <p:sldId id="517" r:id="rId20"/>
    <p:sldId id="515" r:id="rId21"/>
    <p:sldId id="516" r:id="rId22"/>
    <p:sldId id="518" r:id="rId23"/>
    <p:sldId id="519" r:id="rId24"/>
    <p:sldId id="527" r:id="rId25"/>
    <p:sldId id="492" r:id="rId26"/>
    <p:sldId id="520" r:id="rId27"/>
    <p:sldId id="521"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2.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w3schools.com/cs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Pseudo Classes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Add three images and style them using the </a:t>
            </a:r>
            <a:r>
              <a:rPr lang="en-US" b="1" dirty="0">
                <a:solidFill>
                  <a:schemeClr val="accent6"/>
                </a:solidFill>
              </a:rPr>
              <a:t>hover </a:t>
            </a:r>
            <a:r>
              <a:rPr lang="en-US" dirty="0"/>
              <a:t>class of CSS. So when we hover the mouse on the image gets highlighted.</a:t>
            </a:r>
          </a:p>
          <a:p>
            <a:r>
              <a:rPr lang="en-US" dirty="0"/>
              <a:t>Also create a Navbar in our HTML Page.</a:t>
            </a:r>
          </a:p>
          <a:p>
            <a:r>
              <a:rPr lang="en-US" dirty="0"/>
              <a:t>In this exercise we will also see how to apply styling on the child elements using the parent element..</a:t>
            </a:r>
          </a:p>
          <a:p>
            <a:endParaRPr lang="en-US" dirty="0"/>
          </a:p>
          <a:p>
            <a:r>
              <a:rPr lang="en-US" dirty="0"/>
              <a:t>Code Links:</a:t>
            </a:r>
          </a:p>
          <a:p>
            <a:pPr marL="285750" indent="-285750">
              <a:buFontTx/>
              <a:buChar char="-"/>
            </a:pPr>
            <a:r>
              <a:rPr lang="en-US" dirty="0"/>
              <a:t>cssbasics.html</a:t>
            </a:r>
            <a:r>
              <a:rPr lang="en-US" b="1" dirty="0"/>
              <a:t> </a:t>
            </a:r>
            <a:endParaRPr lang="en-US" b="1" dirty="0">
              <a:solidFill>
                <a:schemeClr val="accent6"/>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26CD66D-91B5-478F-839D-7C5043B6EDA1}"/>
              </a:ext>
            </a:extLst>
          </p:cNvPr>
          <p:cNvPicPr>
            <a:picLocks noChangeAspect="1"/>
          </p:cNvPicPr>
          <p:nvPr/>
        </p:nvPicPr>
        <p:blipFill>
          <a:blip r:embed="rId3"/>
          <a:stretch>
            <a:fillRect/>
          </a:stretch>
        </p:blipFill>
        <p:spPr>
          <a:xfrm>
            <a:off x="7325249" y="2561158"/>
            <a:ext cx="4098157" cy="3783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281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423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b="0" i="0" dirty="0">
                <a:effectLst/>
              </a:rPr>
              <a:t>In </a:t>
            </a:r>
            <a:r>
              <a:rPr lang="en-US" b="0" i="0" u="none" strike="noStrike" dirty="0">
                <a:effectLst/>
              </a:rPr>
              <a:t>external CSS</a:t>
            </a:r>
            <a:r>
              <a:rPr lang="en-US" b="0" i="0" dirty="0">
                <a:effectLst/>
              </a:rPr>
              <a:t>, we link the web pages to the external </a:t>
            </a:r>
            <a:r>
              <a:rPr lang="en-US" b="1" i="0" dirty="0">
                <a:effectLst/>
              </a:rPr>
              <a:t>.css</a:t>
            </a:r>
            <a:r>
              <a:rPr lang="en-US" b="0" i="0" dirty="0">
                <a:effectLst/>
              </a:rPr>
              <a:t> file.</a:t>
            </a:r>
          </a:p>
          <a:p>
            <a:pPr marL="285750" indent="-285750" algn="just">
              <a:lnSpc>
                <a:spcPct val="150000"/>
              </a:lnSpc>
              <a:buFont typeface="Wingdings" panose="05000000000000000000" pitchFamily="2" charset="2"/>
              <a:buChar char="§"/>
            </a:pPr>
            <a:r>
              <a:rPr lang="en-US" b="0" i="0" dirty="0">
                <a:effectLst/>
              </a:rPr>
              <a:t>This CSS type is a more efficient method, especially for styling a large website.</a:t>
            </a:r>
            <a:r>
              <a:rPr lang="en-US" dirty="0"/>
              <a:t> </a:t>
            </a:r>
            <a:r>
              <a:rPr lang="en-US" b="0" i="0" dirty="0">
                <a:effectLst/>
              </a:rPr>
              <a:t>By editing one </a:t>
            </a:r>
            <a:r>
              <a:rPr lang="en-US" b="1" i="0" dirty="0">
                <a:effectLst/>
              </a:rPr>
              <a:t>.css</a:t>
            </a:r>
            <a:r>
              <a:rPr lang="en-US" b="0" i="0" dirty="0">
                <a:effectLst/>
              </a:rPr>
              <a:t> file, you can change your entire site at once.</a:t>
            </a:r>
          </a:p>
          <a:p>
            <a:pPr marL="285750" indent="-285750" algn="just">
              <a:lnSpc>
                <a:spcPct val="150000"/>
              </a:lnSpc>
              <a:buFont typeface="Wingdings" panose="05000000000000000000" pitchFamily="2" charset="2"/>
              <a:buChar char="§"/>
            </a:pPr>
            <a:r>
              <a:rPr lang="en-US" b="0" i="0" dirty="0">
                <a:effectLst/>
              </a:rPr>
              <a:t>Since the CSS code is in a separate document, your HTML files will have a cleaner structure and are smaller in size.</a:t>
            </a:r>
          </a:p>
          <a:p>
            <a:pPr marL="285750" indent="-285750" algn="just">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C8F88B8-2ECD-405B-84A9-1BEB0F246E8A}"/>
              </a:ext>
            </a:extLst>
          </p:cNvPr>
          <p:cNvPicPr>
            <a:picLocks noChangeAspect="1"/>
          </p:cNvPicPr>
          <p:nvPr/>
        </p:nvPicPr>
        <p:blipFill>
          <a:blip r:embed="rId3"/>
          <a:stretch>
            <a:fillRect/>
          </a:stretch>
        </p:blipFill>
        <p:spPr>
          <a:xfrm>
            <a:off x="5842585" y="3657640"/>
            <a:ext cx="5516645" cy="2050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5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use the External style CSS to style our HTML page.</a:t>
            </a:r>
          </a:p>
          <a:p>
            <a:r>
              <a:rPr lang="en-US" dirty="0"/>
              <a:t>We will also style our table element to demonstrate the concept of styling the child elements.</a:t>
            </a:r>
          </a:p>
          <a:p>
            <a:endParaRPr lang="en-US" dirty="0"/>
          </a:p>
          <a:p>
            <a:r>
              <a:rPr lang="en-US" dirty="0"/>
              <a:t>Exercise code:</a:t>
            </a:r>
          </a:p>
          <a:p>
            <a:pPr marL="285750" indent="-285750">
              <a:buFontTx/>
              <a:buChar char="-"/>
            </a:pPr>
            <a:r>
              <a:rPr lang="en-US" dirty="0"/>
              <a:t>cssbasics.html</a:t>
            </a:r>
          </a:p>
          <a:p>
            <a:pPr marL="285750" indent="-285750">
              <a:buFontTx/>
              <a:buChar char="-"/>
            </a:pPr>
            <a:r>
              <a:rPr lang="en-US" dirty="0"/>
              <a:t>mystyle.css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F1F5879-40B3-479A-AD98-ABD691352FEE}"/>
              </a:ext>
            </a:extLst>
          </p:cNvPr>
          <p:cNvPicPr>
            <a:picLocks noChangeAspect="1"/>
          </p:cNvPicPr>
          <p:nvPr/>
        </p:nvPicPr>
        <p:blipFill>
          <a:blip r:embed="rId3"/>
          <a:stretch>
            <a:fillRect/>
          </a:stretch>
        </p:blipFill>
        <p:spPr>
          <a:xfrm>
            <a:off x="452972" y="4249886"/>
            <a:ext cx="3768682" cy="1461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8B86276-7B42-4BBA-B912-6C508B420A81}"/>
              </a:ext>
            </a:extLst>
          </p:cNvPr>
          <p:cNvPicPr>
            <a:picLocks noChangeAspect="1"/>
          </p:cNvPicPr>
          <p:nvPr/>
        </p:nvPicPr>
        <p:blipFill>
          <a:blip r:embed="rId4"/>
          <a:stretch>
            <a:fillRect/>
          </a:stretch>
        </p:blipFill>
        <p:spPr>
          <a:xfrm>
            <a:off x="6361220" y="2370063"/>
            <a:ext cx="5177023" cy="3341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65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489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105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a:t>
            </a:r>
          </a:p>
          <a:p>
            <a:pPr marL="952393" lvl="1" indent="-342900" algn="just">
              <a:buFontTx/>
              <a:buChar char="-"/>
            </a:pPr>
            <a:r>
              <a:rPr lang="en-US" dirty="0"/>
              <a:t>{ } - braces</a:t>
            </a:r>
          </a:p>
          <a:p>
            <a:pPr marL="952393" lvl="1" indent="-342900" algn="just">
              <a:buFontTx/>
              <a:buChar char="-"/>
            </a:pPr>
            <a:r>
              <a:rPr lang="en-US" dirty="0"/>
              <a:t>[ ] – bracket</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335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3"/>
              </a:rPr>
              <a:t>https://jsonlint.com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t>JSBasics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9" y="899721"/>
            <a:ext cx="5353730" cy="5632311"/>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CSS</a:t>
            </a:r>
          </a:p>
          <a:p>
            <a:pPr marL="285750" indent="-285750">
              <a:buClr>
                <a:schemeClr val="tx1"/>
              </a:buClr>
              <a:buFont typeface="Arial" panose="020B0604020202020204" pitchFamily="34" charset="0"/>
              <a:buChar char="•"/>
            </a:pPr>
            <a:r>
              <a:rPr lang="en-US" dirty="0"/>
              <a:t>Inline style CSS</a:t>
            </a:r>
          </a:p>
          <a:p>
            <a:pPr marL="285750" indent="-285750">
              <a:buClr>
                <a:schemeClr val="tx1"/>
              </a:buClr>
              <a:buFont typeface="Arial" panose="020B0604020202020204" pitchFamily="34" charset="0"/>
              <a:buChar char="•"/>
            </a:pPr>
            <a:r>
              <a:rPr lang="en-US" dirty="0"/>
              <a:t>Internal style CSS</a:t>
            </a:r>
          </a:p>
          <a:p>
            <a:pPr marL="285750" indent="-285750">
              <a:buClr>
                <a:schemeClr val="tx1"/>
              </a:buClr>
              <a:buFont typeface="Arial" panose="020B0604020202020204" pitchFamily="34" charset="0"/>
              <a:buChar char="•"/>
            </a:pPr>
            <a:r>
              <a:rPr lang="en-US" dirty="0"/>
              <a:t>Concept of Box Model in CSS</a:t>
            </a:r>
          </a:p>
          <a:p>
            <a:pPr marL="285750" indent="-285750">
              <a:buClr>
                <a:schemeClr val="tx1"/>
              </a:buClr>
              <a:buFont typeface="Arial" panose="020B0604020202020204" pitchFamily="34" charset="0"/>
              <a:buChar char="•"/>
            </a:pPr>
            <a:r>
              <a:rPr lang="en-US" dirty="0"/>
              <a:t>Concept of Pseudo Classes in CSS</a:t>
            </a:r>
          </a:p>
          <a:p>
            <a:pPr marL="285750" indent="-285750">
              <a:buClr>
                <a:schemeClr val="tx1"/>
              </a:buClr>
              <a:buFont typeface="Arial" panose="020B0604020202020204" pitchFamily="34" charset="0"/>
              <a:buChar char="•"/>
            </a:pPr>
            <a:r>
              <a:rPr lang="en-US" dirty="0"/>
              <a:t>External style CSS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3"/>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38753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t>JSBasics.html</a:t>
            </a:r>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E0B462D-CAFD-4C3B-8ABB-41D571B0A8D7}"/>
              </a:ext>
            </a:extLst>
          </p:cNvPr>
          <p:cNvPicPr>
            <a:picLocks noChangeAspect="1"/>
          </p:cNvPicPr>
          <p:nvPr/>
        </p:nvPicPr>
        <p:blipFill>
          <a:blip r:embed="rId3"/>
          <a:stretch>
            <a:fillRect/>
          </a:stretch>
        </p:blipFill>
        <p:spPr>
          <a:xfrm>
            <a:off x="4783015" y="2056224"/>
            <a:ext cx="6977377" cy="1652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403C9A-3473-4504-ABF3-4BADC4E51294}"/>
              </a:ext>
            </a:extLst>
          </p:cNvPr>
          <p:cNvPicPr>
            <a:picLocks noChangeAspect="1"/>
          </p:cNvPicPr>
          <p:nvPr/>
        </p:nvPicPr>
        <p:blipFill>
          <a:blip r:embed="rId4"/>
          <a:stretch>
            <a:fillRect/>
          </a:stretch>
        </p:blipFill>
        <p:spPr>
          <a:xfrm>
            <a:off x="4783015" y="4704671"/>
            <a:ext cx="4600052" cy="1964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42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t>JSBascis.html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3"/>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4"/>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6FAFD9A-4524-4DBA-A55A-DC0931932654}"/>
              </a:ext>
            </a:extLst>
          </p:cNvPr>
          <p:cNvPicPr>
            <a:picLocks noChangeAspect="1"/>
          </p:cNvPicPr>
          <p:nvPr/>
        </p:nvPicPr>
        <p:blipFill>
          <a:blip r:embed="rId3"/>
          <a:stretch>
            <a:fillRect/>
          </a:stretch>
        </p:blipFill>
        <p:spPr>
          <a:xfrm>
            <a:off x="5617672" y="3207276"/>
            <a:ext cx="6121355" cy="2650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248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Async Behavior of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how JavaScript works asynchronously.</a:t>
            </a:r>
          </a:p>
          <a:p>
            <a:r>
              <a:rPr lang="en-US" dirty="0"/>
              <a:t>We will also see how to use the Callback function in JS.</a:t>
            </a:r>
          </a:p>
          <a:p>
            <a:endParaRPr lang="en-US" dirty="0"/>
          </a:p>
          <a:p>
            <a:r>
              <a:rPr lang="en-US" dirty="0"/>
              <a:t>Code Link:</a:t>
            </a:r>
          </a:p>
          <a:p>
            <a:pPr marL="285750" indent="-285750">
              <a:buFontTx/>
              <a:buChar char="-"/>
            </a:pPr>
            <a:r>
              <a:rPr lang="en-US" dirty="0"/>
              <a:t>JSBasics.html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493B246-1911-4244-A561-695C2DB0912E}"/>
              </a:ext>
            </a:extLst>
          </p:cNvPr>
          <p:cNvPicPr>
            <a:picLocks noChangeAspect="1"/>
          </p:cNvPicPr>
          <p:nvPr/>
        </p:nvPicPr>
        <p:blipFill>
          <a:blip r:embed="rId3"/>
          <a:stretch>
            <a:fillRect/>
          </a:stretch>
        </p:blipFill>
        <p:spPr>
          <a:xfrm>
            <a:off x="4664901" y="2348432"/>
            <a:ext cx="6715777" cy="2813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2773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Create a new </a:t>
            </a:r>
            <a:r>
              <a:rPr lang="en-US" b="1" dirty="0"/>
              <a:t>utils</a:t>
            </a:r>
            <a:r>
              <a:rPr lang="en-US" dirty="0"/>
              <a:t> folder in the current webapp folder and in that utils folder create a new </a:t>
            </a:r>
            <a:r>
              <a:rPr lang="en-US" b="1" dirty="0"/>
              <a:t>mycode.js </a:t>
            </a:r>
            <a:r>
              <a:rPr lang="en-US" dirty="0"/>
              <a:t>file.</a:t>
            </a:r>
          </a:p>
          <a:p>
            <a:r>
              <a:rPr lang="en-US" dirty="0"/>
              <a:t>Move all the code written in the &lt;script&gt; tag to the new mycode.js file.</a:t>
            </a:r>
          </a:p>
          <a:p>
            <a:endParaRPr lang="en-US" dirty="0"/>
          </a:p>
          <a:p>
            <a:r>
              <a:rPr lang="en-US" dirty="0"/>
              <a:t>Code Link:</a:t>
            </a:r>
          </a:p>
          <a:p>
            <a:pPr marL="285750" indent="-285750">
              <a:buFontTx/>
              <a:buChar char="-"/>
            </a:pPr>
            <a:r>
              <a:rPr lang="en-US" dirty="0"/>
              <a:t>JSBasics.html</a:t>
            </a:r>
          </a:p>
          <a:p>
            <a:pPr marL="285750" indent="-285750">
              <a:buFontTx/>
              <a:buChar char="-"/>
            </a:pPr>
            <a:r>
              <a:rPr lang="en-US" dirty="0"/>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E0CB82C-DDA6-457D-A7E1-8593395F4608}"/>
              </a:ext>
            </a:extLst>
          </p:cNvPr>
          <p:cNvPicPr>
            <a:picLocks noChangeAspect="1"/>
          </p:cNvPicPr>
          <p:nvPr/>
        </p:nvPicPr>
        <p:blipFill>
          <a:blip r:embed="rId3"/>
          <a:stretch>
            <a:fillRect/>
          </a:stretch>
        </p:blipFill>
        <p:spPr>
          <a:xfrm>
            <a:off x="7800172" y="2879204"/>
            <a:ext cx="3733206" cy="2215310"/>
          </a:xfrm>
          <a:prstGeom prst="rect">
            <a:avLst/>
          </a:prstGeom>
        </p:spPr>
      </p:pic>
    </p:spTree>
    <p:extLst>
      <p:ext uri="{BB962C8B-B14F-4D97-AF65-F5344CB8AC3E}">
        <p14:creationId xmlns:p14="http://schemas.microsoft.com/office/powerpoint/2010/main" val="375248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682336" cy="564475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b="0" i="0" dirty="0">
                <a:solidFill>
                  <a:srgbClr val="000000"/>
                </a:solidFill>
                <a:effectLst/>
              </a:rPr>
              <a:t>CSS Stands for Cascading Style Sheets, </a:t>
            </a:r>
            <a:r>
              <a:rPr lang="en-US" dirty="0"/>
              <a:t>it is used to format/beautify the HTML content.</a:t>
            </a:r>
            <a:endParaRPr lang="en-US" b="0" i="0" dirty="0">
              <a:solidFill>
                <a:srgbClr val="000000"/>
              </a:solidFill>
              <a:effectLst/>
            </a:endParaRPr>
          </a:p>
          <a:p>
            <a:pPr marL="285750" indent="-285750" algn="just">
              <a:lnSpc>
                <a:spcPct val="130000"/>
              </a:lnSpc>
              <a:buFont typeface="Wingdings" panose="05000000000000000000" pitchFamily="2" charset="2"/>
              <a:buChar char="§"/>
            </a:pPr>
            <a:r>
              <a:rPr lang="en-US" dirty="0">
                <a:solidFill>
                  <a:srgbClr val="000000"/>
                </a:solidFill>
              </a:rPr>
              <a:t>CSS describes how HTML elements are to be displayed on screen.</a:t>
            </a:r>
          </a:p>
          <a:p>
            <a:pPr marL="285750" indent="-285750" algn="just">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just">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p>
          <a:p>
            <a:pPr marL="285750" indent="-285750" algn="just">
              <a:lnSpc>
                <a:spcPct val="130000"/>
              </a:lnSpc>
              <a:buFont typeface="Wingdings" panose="05000000000000000000" pitchFamily="2" charset="2"/>
              <a:buChar char="§"/>
            </a:pPr>
            <a:r>
              <a:rPr lang="en-US" dirty="0"/>
              <a:t>Before css we have to use HTML tags for formatting which was very cumbersome</a:t>
            </a:r>
          </a:p>
          <a:p>
            <a:pPr algn="just"/>
            <a:r>
              <a:rPr lang="en-US" sz="1800" dirty="0"/>
              <a:t>	&lt;p&gt;I &lt;b&gt;&lt;color value=“red”&gt;love&lt;/color&gt;&lt;/b&gt;&lt;font val=“Calibri”&gt;India&lt;font&gt;&lt;/p&gt;</a:t>
            </a:r>
            <a:endParaRPr lang="en-US" dirty="0"/>
          </a:p>
          <a:p>
            <a:pPr marL="285750" indent="-285750" algn="just">
              <a:lnSpc>
                <a:spcPct val="130000"/>
              </a:lnSpc>
              <a:buFont typeface="Wingdings" panose="05000000000000000000" pitchFamily="2" charset="2"/>
              <a:buChar char="§"/>
            </a:pPr>
            <a:endParaRPr lang="en-US" b="0" i="0" dirty="0">
              <a:solidFill>
                <a:srgbClr val="000000"/>
              </a:solidFill>
              <a:effectLst/>
            </a:endParaRPr>
          </a:p>
          <a:p>
            <a:pPr marL="285750" indent="-285750" algn="just">
              <a:lnSpc>
                <a:spcPct val="130000"/>
              </a:lnSpc>
              <a:buFont typeface="Wingdings" panose="05000000000000000000" pitchFamily="2" charset="2"/>
              <a:buChar char="§"/>
            </a:pPr>
            <a:endParaRPr lang="en-US" b="0" i="0" dirty="0">
              <a:solidFill>
                <a:srgbClr val="000000"/>
              </a:solidFill>
              <a:effectLst/>
            </a:endParaRPr>
          </a:p>
          <a:p>
            <a:pPr algn="just">
              <a:lnSpc>
                <a:spcPct val="130000"/>
              </a:lnSpc>
            </a:pPr>
            <a:r>
              <a:rPr lang="en-US" dirty="0">
                <a:solidFill>
                  <a:srgbClr val="000000"/>
                </a:solidFill>
              </a:rPr>
              <a:t>There are 3 ways we can apply CSS on HTML Content</a:t>
            </a:r>
          </a:p>
          <a:p>
            <a:pPr marL="342900" indent="-342900" algn="just">
              <a:lnSpc>
                <a:spcPct val="150000"/>
              </a:lnSpc>
              <a:buFontTx/>
              <a:buChar char="-"/>
            </a:pPr>
            <a:r>
              <a:rPr lang="en-US" sz="1800" b="1" dirty="0">
                <a:solidFill>
                  <a:schemeClr val="accent6"/>
                </a:solidFill>
              </a:rPr>
              <a:t>Inline CSS </a:t>
            </a:r>
            <a:r>
              <a:rPr lang="en-US" sz="1800" dirty="0"/>
              <a:t>– applied at each element level &lt;</a:t>
            </a:r>
            <a:r>
              <a:rPr lang="en-US" sz="1800" dirty="0" err="1"/>
              <a:t>tagname</a:t>
            </a:r>
            <a:r>
              <a:rPr lang="en-US" sz="1800" dirty="0"/>
              <a:t> </a:t>
            </a:r>
            <a:r>
              <a:rPr lang="en-US" sz="1800" b="1" i="1" dirty="0"/>
              <a:t>style</a:t>
            </a:r>
            <a:r>
              <a:rPr lang="en-US" sz="1800" dirty="0"/>
              <a:t>=“prop:val;prop:val;..”&gt;….</a:t>
            </a:r>
          </a:p>
          <a:p>
            <a:pPr marL="342900" indent="-342900" algn="just">
              <a:lnSpc>
                <a:spcPct val="150000"/>
              </a:lnSpc>
              <a:buFontTx/>
              <a:buChar char="-"/>
            </a:pPr>
            <a:r>
              <a:rPr lang="en-US" sz="1800" b="1" dirty="0">
                <a:solidFill>
                  <a:schemeClr val="accent6"/>
                </a:solidFill>
              </a:rPr>
              <a:t>Internal CSS </a:t>
            </a:r>
            <a:r>
              <a:rPr lang="en-US" sz="1800" dirty="0"/>
              <a:t>– applied at the page level to target one or more than one html elements on the page. It is fully reusable.</a:t>
            </a:r>
            <a:endParaRPr lang="en-US" sz="1800" dirty="0">
              <a:solidFill>
                <a:srgbClr val="000000"/>
              </a:solidFill>
            </a:endParaRPr>
          </a:p>
          <a:p>
            <a:pPr marL="342900" indent="-342900" algn="just">
              <a:lnSpc>
                <a:spcPct val="150000"/>
              </a:lnSpc>
              <a:buFontTx/>
              <a:buChar char="-"/>
            </a:pPr>
            <a:r>
              <a:rPr lang="en-US" sz="1800" b="1" dirty="0">
                <a:solidFill>
                  <a:schemeClr val="accent6"/>
                </a:solidFill>
              </a:rPr>
              <a:t>External CSS </a:t>
            </a:r>
            <a:r>
              <a:rPr lang="en-US" sz="1800" dirty="0"/>
              <a:t>– Where the CSS is applied by putting code in a reusable css file and later use the link tag to connect the same.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descr="CSS - Wikipedia">
            <a:extLst>
              <a:ext uri="{FF2B5EF4-FFF2-40B4-BE49-F238E27FC236}">
                <a16:creationId xmlns:a16="http://schemas.microsoft.com/office/drawing/2014/main" id="{D76B0B04-927C-4632-894D-E7E487802B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4624" y="896528"/>
            <a:ext cx="1323644" cy="186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71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5998"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b="0" i="0" u="none" strike="noStrike" dirty="0">
                <a:effectLst/>
              </a:rPr>
              <a:t>Inline CSS</a:t>
            </a:r>
            <a:r>
              <a:rPr lang="en-US" b="0" i="0" dirty="0">
                <a:effectLst/>
              </a:rPr>
              <a:t> is used to style a specific </a:t>
            </a:r>
            <a:r>
              <a:rPr lang="en-US" b="1" i="0" dirty="0">
                <a:effectLst/>
              </a:rPr>
              <a:t>HTML</a:t>
            </a:r>
            <a:r>
              <a:rPr lang="en-US" b="0" i="0" dirty="0">
                <a:effectLst/>
              </a:rPr>
              <a:t> element.</a:t>
            </a:r>
          </a:p>
          <a:p>
            <a:pPr marL="285750" indent="-285750">
              <a:lnSpc>
                <a:spcPct val="150000"/>
              </a:lnSpc>
              <a:buFont typeface="Wingdings" panose="05000000000000000000" pitchFamily="2" charset="2"/>
              <a:buChar char="§"/>
            </a:pPr>
            <a:r>
              <a:rPr lang="en-US" b="0" i="0" dirty="0">
                <a:effectLst/>
              </a:rPr>
              <a:t>To apply Inline CSS add a </a:t>
            </a:r>
            <a:r>
              <a:rPr lang="en-US" b="1" i="0" dirty="0">
                <a:effectLst/>
              </a:rPr>
              <a:t>style</a:t>
            </a:r>
            <a:r>
              <a:rPr lang="en-US" b="0" i="0" dirty="0">
                <a:effectLst/>
              </a:rPr>
              <a:t> attribute to each HTML tag.</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cs typeface="Open Sans" panose="020B0606030504020204" pitchFamily="34" charset="0"/>
              </a:rPr>
              <a:t>Inline styles in CSS could be useful for </a:t>
            </a:r>
            <a:r>
              <a:rPr kumimoji="0" lang="en-US" altLang="en-US" b="1" i="0" u="none" strike="noStrike" cap="none" normalizeH="0" baseline="0" dirty="0">
                <a:ln>
                  <a:noFill/>
                </a:ln>
                <a:effectLst/>
                <a:cs typeface="Open Sans" panose="020B0606030504020204" pitchFamily="34" charset="0"/>
              </a:rPr>
              <a:t>previewing</a:t>
            </a:r>
            <a:r>
              <a:rPr kumimoji="0" lang="en-US" altLang="en-US" b="0" i="0" u="none" strike="noStrike" cap="none" normalizeH="0" baseline="0" dirty="0">
                <a:ln>
                  <a:noFill/>
                </a:ln>
                <a:effectLst/>
                <a:cs typeface="Open Sans" panose="020B0606030504020204" pitchFamily="34" charset="0"/>
              </a:rPr>
              <a:t> changes instantly</a:t>
            </a:r>
            <a:r>
              <a:rPr kumimoji="0" lang="en-US" altLang="en-US" u="none" strike="noStrike" cap="none" normalizeH="0" baseline="0" dirty="0">
                <a:ln>
                  <a:noFill/>
                </a:ln>
                <a:cs typeface="Open Sans" panose="020B0606030504020204" pitchFamily="34" charset="0"/>
              </a:rPr>
              <a:t>.</a:t>
            </a:r>
          </a:p>
          <a:p>
            <a:pPr marL="285750" indent="-285750">
              <a:lnSpc>
                <a:spcPct val="150000"/>
              </a:lnSpc>
              <a:buFont typeface="Wingdings" panose="05000000000000000000" pitchFamily="2" charset="2"/>
              <a:buChar char="§"/>
            </a:pPr>
            <a:r>
              <a:rPr lang="en-US" dirty="0">
                <a:cs typeface="Open Sans" panose="020B0606030504020204" pitchFamily="34" charset="0"/>
              </a:rPr>
              <a:t>It can be useful when </a:t>
            </a:r>
            <a:r>
              <a:rPr kumimoji="0" lang="en-US" altLang="en-US" b="1" i="0" u="none" strike="noStrike" cap="none" normalizeH="0" baseline="0" dirty="0">
                <a:ln>
                  <a:noFill/>
                </a:ln>
                <a:effectLst/>
                <a:cs typeface="Open Sans" panose="020B0606030504020204" pitchFamily="34" charset="0"/>
              </a:rPr>
              <a:t>adding CSS rules</a:t>
            </a:r>
            <a:r>
              <a:rPr kumimoji="0" lang="en-US" altLang="en-US" b="0" i="0" u="none" strike="noStrike" cap="none" normalizeH="0" baseline="0" dirty="0">
                <a:ln>
                  <a:noFill/>
                </a:ln>
                <a:effectLst/>
                <a:cs typeface="Open Sans" panose="020B0606030504020204" pitchFamily="34" charset="0"/>
              </a:rPr>
              <a:t> to only one or two elements.</a:t>
            </a:r>
            <a:endParaRPr lang="en-US" altLang="en-US" dirty="0">
              <a:cs typeface="Open Sans" panose="020B0606030504020204" pitchFamily="34" charset="0"/>
            </a:endParaRPr>
          </a:p>
          <a:p>
            <a:pPr>
              <a:lnSpc>
                <a:spcPct val="150000"/>
              </a:lnSpc>
            </a:pPr>
            <a:r>
              <a:rPr kumimoji="0" lang="en-US" altLang="en-US" b="0" i="0" u="none" strike="noStrike" cap="none" normalizeH="0" baseline="0" dirty="0">
                <a:ln>
                  <a:noFill/>
                </a:ln>
                <a:effectLst/>
                <a:cs typeface="Open Sans" panose="020B0606030504020204" pitchFamily="34" charset="0"/>
              </a:rPr>
              <a:t>Syntax to apply Inline style CSS</a:t>
            </a:r>
          </a:p>
          <a:p>
            <a:pPr>
              <a:lnSpc>
                <a:spcPct val="150000"/>
              </a:lnSpc>
            </a:pPr>
            <a:r>
              <a:rPr lang="en-US" b="1" i="0" dirty="0">
                <a:solidFill>
                  <a:srgbClr val="006699"/>
                </a:solidFill>
                <a:effectLst/>
                <a:latin typeface="inter-regular"/>
                <a:cs typeface="Open Sans" panose="020B0606030504020204" pitchFamily="34" charset="0"/>
              </a:rPr>
              <a:t>          </a:t>
            </a:r>
            <a:r>
              <a:rPr lang="en-US" b="1" i="0" dirty="0">
                <a:solidFill>
                  <a:srgbClr val="006699"/>
                </a:solidFill>
                <a:effectLst/>
              </a:rPr>
              <a:t>&lt;htmltag</a:t>
            </a:r>
            <a:r>
              <a:rPr lang="en-US" b="0" i="0" dirty="0">
                <a:solidFill>
                  <a:srgbClr val="000000"/>
                </a:solidFill>
                <a:effectLst/>
              </a:rPr>
              <a:t> </a:t>
            </a:r>
            <a:r>
              <a:rPr lang="en-US" b="0" i="0" dirty="0">
                <a:solidFill>
                  <a:srgbClr val="FF0000"/>
                </a:solidFill>
                <a:effectLst/>
              </a:rPr>
              <a:t>style</a:t>
            </a:r>
            <a:r>
              <a:rPr lang="en-US" b="0" i="0" dirty="0">
                <a:solidFill>
                  <a:srgbClr val="000000"/>
                </a:solidFill>
                <a:effectLst/>
              </a:rPr>
              <a:t>=</a:t>
            </a:r>
            <a:r>
              <a:rPr lang="en-US" b="0" i="0" dirty="0">
                <a:solidFill>
                  <a:srgbClr val="0000FF"/>
                </a:solidFill>
                <a:effectLst/>
              </a:rPr>
              <a:t>"cssproperty1:value; cssproperty2:value;"</a:t>
            </a:r>
            <a:r>
              <a:rPr lang="en-US" b="1" i="0" dirty="0">
                <a:solidFill>
                  <a:srgbClr val="006699"/>
                </a:solidFill>
                <a:effectLst/>
              </a:rPr>
              <a:t>&gt;</a:t>
            </a:r>
            <a:r>
              <a:rPr lang="en-US" b="0" i="0" dirty="0">
                <a:solidFill>
                  <a:srgbClr val="000000"/>
                </a:solidFill>
                <a:effectLst/>
              </a:rPr>
              <a:t> </a:t>
            </a:r>
            <a:r>
              <a:rPr lang="en-US" b="1" i="0" dirty="0">
                <a:solidFill>
                  <a:srgbClr val="006699"/>
                </a:solidFill>
                <a:effectLst/>
              </a:rPr>
              <a:t>&lt;/htmltag&gt;</a:t>
            </a:r>
            <a:endParaRPr lang="en-US" altLang="en-US" dirty="0">
              <a:solidFill>
                <a:srgbClr val="006699"/>
              </a:solidFill>
              <a:cs typeface="Open Sans" panose="020B0606030504020204" pitchFamily="34" charset="0"/>
            </a:endParaRPr>
          </a:p>
          <a:p>
            <a:pPr>
              <a:lnSpc>
                <a:spcPct val="150000"/>
              </a:lnSpc>
            </a:pPr>
            <a:r>
              <a:rPr lang="en-US" altLang="en-US" dirty="0">
                <a:cs typeface="Open Sans" panose="020B0606030504020204" pitchFamily="34" charset="0"/>
              </a:rPr>
              <a:t>We can see all the available CSS properties on the W3C:</a:t>
            </a:r>
          </a:p>
          <a:p>
            <a:pPr>
              <a:lnSpc>
                <a:spcPct val="150000"/>
              </a:lnSpc>
            </a:pPr>
            <a:r>
              <a:rPr lang="en-US" altLang="en-US" dirty="0">
                <a:cs typeface="Open Sans" panose="020B0606030504020204" pitchFamily="34" charset="0"/>
                <a:hlinkClick r:id="rId3"/>
              </a:rPr>
              <a:t>https://www.w3schools.com/css/default.asp</a:t>
            </a:r>
            <a:endParaRPr lang="en-US" altLang="en-US" dirty="0">
              <a:cs typeface="Open Sans" panose="020B0606030504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670B8505-219D-4830-AE83-64EEA3FB1DD2}"/>
              </a:ext>
            </a:extLst>
          </p:cNvPr>
          <p:cNvSpPr txBox="1"/>
          <p:nvPr/>
        </p:nvSpPr>
        <p:spPr>
          <a:xfrm>
            <a:off x="261764" y="4650974"/>
            <a:ext cx="11161642" cy="1572866"/>
          </a:xfrm>
          <a:prstGeom prst="rect">
            <a:avLst/>
          </a:prstGeom>
          <a:noFill/>
        </p:spPr>
        <p:txBody>
          <a:bodyPr wrap="square">
            <a:spAutoFit/>
          </a:bodyPr>
          <a:lstStyle/>
          <a:p>
            <a:r>
              <a:rPr lang="en-US" altLang="en-US" dirty="0">
                <a:cs typeface="Open Sans" panose="020B0606030504020204" pitchFamily="34" charset="0"/>
              </a:rPr>
              <a:t>Disadvantages of using Inline style CSS:</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cannot be reused anywhere else.</a:t>
            </a:r>
          </a:p>
          <a:p>
            <a:pPr marL="285750" indent="-285750">
              <a:lnSpc>
                <a:spcPct val="150000"/>
              </a:lnSpc>
              <a:buFont typeface="Wingdings" panose="05000000000000000000" pitchFamily="2" charset="2"/>
              <a:buChar char="§"/>
            </a:pPr>
            <a:r>
              <a:rPr lang="en-US" dirty="0">
                <a:solidFill>
                  <a:srgbClr val="000000"/>
                </a:solidFill>
                <a:latin typeface="inter-regular"/>
              </a:rPr>
              <a:t>Adding CSS using this technique </a:t>
            </a:r>
            <a:r>
              <a:rPr lang="en-US" b="0" i="0" dirty="0">
                <a:solidFill>
                  <a:srgbClr val="000000"/>
                </a:solidFill>
                <a:effectLst/>
                <a:latin typeface="inter-regular"/>
              </a:rPr>
              <a:t>is </a:t>
            </a:r>
            <a:r>
              <a:rPr lang="en-US" b="1" i="0" dirty="0">
                <a:solidFill>
                  <a:srgbClr val="000000"/>
                </a:solidFill>
                <a:effectLst/>
                <a:latin typeface="inter-bold"/>
              </a:rPr>
              <a:t>time-consuming</a:t>
            </a:r>
            <a:r>
              <a:rPr lang="en-US" b="0" i="0" dirty="0">
                <a:solidFill>
                  <a:srgbClr val="000000"/>
                </a:solidFill>
                <a:effectLst/>
                <a:latin typeface="inter-regular"/>
              </a:rPr>
              <a:t>.</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are tough to be edited because they are not stored at a single place.</a:t>
            </a:r>
          </a:p>
        </p:txBody>
      </p:sp>
      <p:pic>
        <p:nvPicPr>
          <p:cNvPr id="5" name="Picture 4">
            <a:extLst>
              <a:ext uri="{FF2B5EF4-FFF2-40B4-BE49-F238E27FC236}">
                <a16:creationId xmlns:a16="http://schemas.microsoft.com/office/drawing/2014/main" id="{D8AF76C7-40DE-4963-81A1-A65EAC42A6F6}"/>
              </a:ext>
            </a:extLst>
          </p:cNvPr>
          <p:cNvPicPr>
            <a:picLocks noChangeAspect="1"/>
          </p:cNvPicPr>
          <p:nvPr/>
        </p:nvPicPr>
        <p:blipFill>
          <a:blip r:embed="rId4"/>
          <a:stretch>
            <a:fillRect/>
          </a:stretch>
        </p:blipFill>
        <p:spPr>
          <a:xfrm>
            <a:off x="7847763" y="941645"/>
            <a:ext cx="4150696" cy="3048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5608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Apply basic style to our html page using the Inline CSS technique. </a:t>
            </a:r>
          </a:p>
          <a:p>
            <a:r>
              <a:rPr lang="en-US" dirty="0"/>
              <a:t>For this exercise we will create a new file named cssbasics.html in our current folder.</a:t>
            </a:r>
          </a:p>
          <a:p>
            <a:endParaRPr lang="en-US" dirty="0"/>
          </a:p>
          <a:p>
            <a:r>
              <a:rPr lang="en-US" dirty="0"/>
              <a:t>Code Link:</a:t>
            </a:r>
          </a:p>
          <a:p>
            <a:pPr marL="285750" indent="-285750">
              <a:buFontTx/>
              <a:buChar char="-"/>
            </a:pPr>
            <a:r>
              <a:rPr lang="en-US" dirty="0"/>
              <a:t>cssbasics.html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A03E11-E629-42EB-94F5-9F3DFF72F148}"/>
              </a:ext>
            </a:extLst>
          </p:cNvPr>
          <p:cNvPicPr>
            <a:picLocks noChangeAspect="1"/>
          </p:cNvPicPr>
          <p:nvPr/>
        </p:nvPicPr>
        <p:blipFill>
          <a:blip r:embed="rId3"/>
          <a:stretch>
            <a:fillRect/>
          </a:stretch>
        </p:blipFill>
        <p:spPr>
          <a:xfrm>
            <a:off x="4817573" y="2414582"/>
            <a:ext cx="6921454" cy="3355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47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48223"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The internal style sheet is used to add a unique style for a single document. It is defined in &lt;head&gt; section of the HTML page inside the &lt;style&gt; tag.</a:t>
            </a:r>
          </a:p>
          <a:p>
            <a:pPr marL="285750" indent="-285750" algn="just">
              <a:buFont typeface="Wingdings" panose="05000000000000000000" pitchFamily="2" charset="2"/>
              <a:buChar char="§"/>
            </a:pPr>
            <a:r>
              <a:rPr lang="en-US" b="0" i="0" dirty="0">
                <a:effectLst/>
              </a:rPr>
              <a:t>This CSS style is an effective way to style single pages.</a:t>
            </a:r>
            <a:endParaRPr lang="en-US" dirty="0"/>
          </a:p>
          <a:p>
            <a:pPr marL="285750" indent="-285750" algn="just">
              <a:buFont typeface="Wingdings" panose="05000000000000000000" pitchFamily="2" charset="2"/>
              <a:buChar char="§"/>
            </a:pPr>
            <a:r>
              <a:rPr lang="en-US" dirty="0"/>
              <a:t>Internal CSS is applied using the Selectors in the HTML page, which makes the styling easy.</a:t>
            </a:r>
          </a:p>
          <a:p>
            <a:pPr marL="285750" indent="-285750" algn="just">
              <a:buFont typeface="Wingdings" panose="05000000000000000000" pitchFamily="2" charset="2"/>
              <a:buChar char="§"/>
            </a:pPr>
            <a:endParaRPr lang="en-US" dirty="0"/>
          </a:p>
          <a:p>
            <a:pPr algn="just"/>
            <a:r>
              <a:rPr lang="en-US" dirty="0"/>
              <a:t>Syntax to apply the Internal style CSS</a:t>
            </a:r>
          </a:p>
          <a:p>
            <a:pPr marL="34131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marL="341313" lvl="3" algn="just"/>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selector</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pPr marL="341313" lvl="3" algn="just"/>
            <a:r>
              <a:rPr lang="en-US" b="0" dirty="0">
                <a:solidFill>
                  <a:srgbClr val="000000"/>
                </a:solidFill>
                <a:effectLst/>
                <a:latin typeface="Consolas" panose="020B0609020204030204" pitchFamily="49" charset="0"/>
              </a:rPr>
              <a:t>   }</a:t>
            </a:r>
          </a:p>
          <a:p>
            <a:pPr marL="341313" lvl="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algn="just"/>
            <a:r>
              <a:rPr lang="en-US" b="1" dirty="0"/>
              <a:t>Selector</a:t>
            </a:r>
            <a:r>
              <a:rPr lang="en-US" dirty="0"/>
              <a:t>: </a:t>
            </a:r>
            <a:r>
              <a:rPr lang="en-US" b="0" i="0" dirty="0">
                <a:effectLst/>
              </a:rPr>
              <a:t>CSS selectors are used to "find" (or select) the HTML elements you want to style.</a:t>
            </a:r>
          </a:p>
          <a:p>
            <a:pPr algn="just"/>
            <a:r>
              <a:rPr lang="en-US" dirty="0"/>
              <a:t>The are three type of selectors in CSS.</a:t>
            </a:r>
          </a:p>
          <a:p>
            <a:pPr algn="just">
              <a:lnSpc>
                <a:spcPct val="150000"/>
              </a:lnSpc>
            </a:pPr>
            <a:r>
              <a:rPr lang="en-US" sz="1800" b="1" dirty="0">
                <a:solidFill>
                  <a:schemeClr val="accent6"/>
                </a:solidFill>
              </a:rPr>
              <a:t>#id</a:t>
            </a:r>
            <a:r>
              <a:rPr lang="en-US" b="1" dirty="0">
                <a:solidFill>
                  <a:schemeClr val="accent6"/>
                </a:solidFill>
              </a:rPr>
              <a:t>:</a:t>
            </a:r>
            <a:r>
              <a:rPr lang="en-US" sz="1800" dirty="0"/>
              <a:t> Id of the single element</a:t>
            </a:r>
          </a:p>
          <a:p>
            <a:pPr algn="just">
              <a:lnSpc>
                <a:spcPct val="150000"/>
              </a:lnSpc>
            </a:pPr>
            <a:r>
              <a:rPr lang="en-US" sz="1800" b="1" dirty="0">
                <a:solidFill>
                  <a:schemeClr val="accent6"/>
                </a:solidFill>
              </a:rPr>
              <a:t>.classname</a:t>
            </a:r>
            <a:r>
              <a:rPr lang="en-US" b="1" dirty="0">
                <a:solidFill>
                  <a:schemeClr val="accent6"/>
                </a:solidFill>
              </a:rPr>
              <a:t>:</a:t>
            </a:r>
            <a:r>
              <a:rPr lang="en-US" sz="1800" dirty="0"/>
              <a:t> group of elements which has same classification property</a:t>
            </a:r>
          </a:p>
          <a:p>
            <a:pPr algn="just">
              <a:lnSpc>
                <a:spcPct val="150000"/>
              </a:lnSpc>
            </a:pPr>
            <a:r>
              <a:rPr lang="en-US" sz="1800" b="1" dirty="0">
                <a:solidFill>
                  <a:schemeClr val="accent6"/>
                </a:solidFill>
              </a:rPr>
              <a:t>Tagname:</a:t>
            </a:r>
            <a:r>
              <a:rPr lang="en-US" sz="1800" dirty="0"/>
              <a:t> group of elements which has same tag name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8E6ADE5-68D5-4711-80DB-0E37C3DE939C}"/>
              </a:ext>
            </a:extLst>
          </p:cNvPr>
          <p:cNvPicPr>
            <a:picLocks noChangeAspect="1"/>
          </p:cNvPicPr>
          <p:nvPr/>
        </p:nvPicPr>
        <p:blipFill>
          <a:blip r:embed="rId3"/>
          <a:stretch>
            <a:fillRect/>
          </a:stretch>
        </p:blipFill>
        <p:spPr>
          <a:xfrm>
            <a:off x="8519701" y="1364735"/>
            <a:ext cx="3315937" cy="4388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a:extLst>
              <a:ext uri="{FF2B5EF4-FFF2-40B4-BE49-F238E27FC236}">
                <a16:creationId xmlns:a16="http://schemas.microsoft.com/office/drawing/2014/main" id="{9373CDB8-E967-43C8-9367-845A26D50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745" y="2813444"/>
            <a:ext cx="3692510" cy="13248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462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In CSS, the term "box model" is used when talking about design and layout.</a:t>
            </a:r>
          </a:p>
          <a:p>
            <a:pPr marL="285750" indent="-285750" algn="just">
              <a:buFont typeface="Wingdings" panose="05000000000000000000" pitchFamily="2" charset="2"/>
              <a:buChar char="§"/>
            </a:pPr>
            <a:r>
              <a:rPr lang="en-US" b="0" i="0" dirty="0">
                <a:solidFill>
                  <a:srgbClr val="000000"/>
                </a:solidFill>
                <a:effectLst/>
              </a:rPr>
              <a:t>All HTML elements can be considered as boxes.</a:t>
            </a:r>
          </a:p>
          <a:p>
            <a:pPr marL="285750" indent="-285750" algn="just">
              <a:buFont typeface="Wingdings" panose="05000000000000000000" pitchFamily="2" charset="2"/>
              <a:buChar char="§"/>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Rounded Corners 5">
            <a:extLst>
              <a:ext uri="{FF2B5EF4-FFF2-40B4-BE49-F238E27FC236}">
                <a16:creationId xmlns:a16="http://schemas.microsoft.com/office/drawing/2014/main" id="{D8E90CF2-7689-431B-BD01-8A6136759374}"/>
              </a:ext>
            </a:extLst>
          </p:cNvPr>
          <p:cNvSpPr/>
          <p:nvPr/>
        </p:nvSpPr>
        <p:spPr>
          <a:xfrm>
            <a:off x="2077279" y="3763219"/>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7" name="Rectangle: Rounded Corners 6">
            <a:extLst>
              <a:ext uri="{FF2B5EF4-FFF2-40B4-BE49-F238E27FC236}">
                <a16:creationId xmlns:a16="http://schemas.microsoft.com/office/drawing/2014/main" id="{664C91C3-1F7F-4B1A-B1C7-3AD687130575}"/>
              </a:ext>
            </a:extLst>
          </p:cNvPr>
          <p:cNvSpPr/>
          <p:nvPr/>
        </p:nvSpPr>
        <p:spPr>
          <a:xfrm>
            <a:off x="1100691"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D12C9853-AD36-477B-9904-112984DDC934}"/>
              </a:ext>
            </a:extLst>
          </p:cNvPr>
          <p:cNvSpPr txBox="1"/>
          <p:nvPr/>
        </p:nvSpPr>
        <p:spPr>
          <a:xfrm>
            <a:off x="2667931" y="2789926"/>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sp>
        <p:nvSpPr>
          <p:cNvPr id="10" name="Rectangle: Rounded Corners 9">
            <a:extLst>
              <a:ext uri="{FF2B5EF4-FFF2-40B4-BE49-F238E27FC236}">
                <a16:creationId xmlns:a16="http://schemas.microsoft.com/office/drawing/2014/main" id="{B5C8E414-9F69-4D13-A00C-7D70353F3388}"/>
              </a:ext>
            </a:extLst>
          </p:cNvPr>
          <p:cNvSpPr/>
          <p:nvPr/>
        </p:nvSpPr>
        <p:spPr>
          <a:xfrm>
            <a:off x="7836016" y="3763218"/>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11" name="Rectangle: Rounded Corners 10">
            <a:extLst>
              <a:ext uri="{FF2B5EF4-FFF2-40B4-BE49-F238E27FC236}">
                <a16:creationId xmlns:a16="http://schemas.microsoft.com/office/drawing/2014/main" id="{723E25E3-DF5B-441B-BCC6-49F41D5AC8D2}"/>
              </a:ext>
            </a:extLst>
          </p:cNvPr>
          <p:cNvSpPr/>
          <p:nvPr/>
        </p:nvSpPr>
        <p:spPr>
          <a:xfrm>
            <a:off x="6859429"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2" name="TextBox 12">
            <a:extLst>
              <a:ext uri="{FF2B5EF4-FFF2-40B4-BE49-F238E27FC236}">
                <a16:creationId xmlns:a16="http://schemas.microsoft.com/office/drawing/2014/main" id="{8594DA2F-0912-431B-B2B5-387339B31976}"/>
              </a:ext>
            </a:extLst>
          </p:cNvPr>
          <p:cNvSpPr txBox="1"/>
          <p:nvPr/>
        </p:nvSpPr>
        <p:spPr>
          <a:xfrm>
            <a:off x="8464552" y="2789925"/>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cxnSp>
        <p:nvCxnSpPr>
          <p:cNvPr id="13" name="Straight Arrow Connector 12">
            <a:extLst>
              <a:ext uri="{FF2B5EF4-FFF2-40B4-BE49-F238E27FC236}">
                <a16:creationId xmlns:a16="http://schemas.microsoft.com/office/drawing/2014/main" id="{82674966-7083-4354-A9AE-2E23E0ECD30D}"/>
              </a:ext>
            </a:extLst>
          </p:cNvPr>
          <p:cNvCxnSpPr/>
          <p:nvPr/>
        </p:nvCxnSpPr>
        <p:spPr>
          <a:xfrm>
            <a:off x="4355984" y="3990159"/>
            <a:ext cx="585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95D3E99E-2898-44B3-8FA8-50BC79B70EF3}"/>
              </a:ext>
            </a:extLst>
          </p:cNvPr>
          <p:cNvSpPr txBox="1"/>
          <p:nvPr/>
        </p:nvSpPr>
        <p:spPr>
          <a:xfrm>
            <a:off x="4079672" y="3389443"/>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padding</a:t>
            </a:r>
          </a:p>
        </p:txBody>
      </p:sp>
      <p:sp>
        <p:nvSpPr>
          <p:cNvPr id="15" name="TextBox 18">
            <a:extLst>
              <a:ext uri="{FF2B5EF4-FFF2-40B4-BE49-F238E27FC236}">
                <a16:creationId xmlns:a16="http://schemas.microsoft.com/office/drawing/2014/main" id="{264D806A-6E60-4F4C-B314-D15CA6E1B8A2}"/>
              </a:ext>
            </a:extLst>
          </p:cNvPr>
          <p:cNvSpPr txBox="1"/>
          <p:nvPr/>
        </p:nvSpPr>
        <p:spPr>
          <a:xfrm>
            <a:off x="5622418" y="2184492"/>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margin</a:t>
            </a:r>
          </a:p>
        </p:txBody>
      </p:sp>
      <p:cxnSp>
        <p:nvCxnSpPr>
          <p:cNvPr id="16" name="Straight Arrow Connector 15">
            <a:extLst>
              <a:ext uri="{FF2B5EF4-FFF2-40B4-BE49-F238E27FC236}">
                <a16:creationId xmlns:a16="http://schemas.microsoft.com/office/drawing/2014/main" id="{2A1CB841-7B8D-49C8-BA59-74097B004587}"/>
              </a:ext>
            </a:extLst>
          </p:cNvPr>
          <p:cNvCxnSpPr>
            <a:cxnSpLocks/>
          </p:cNvCxnSpPr>
          <p:nvPr/>
        </p:nvCxnSpPr>
        <p:spPr>
          <a:xfrm>
            <a:off x="6014122" y="2533615"/>
            <a:ext cx="0" cy="145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396D8BD-1A78-418B-B108-E68681849D05}"/>
              </a:ext>
            </a:extLst>
          </p:cNvPr>
          <p:cNvCxnSpPr>
            <a:cxnSpLocks/>
          </p:cNvCxnSpPr>
          <p:nvPr/>
        </p:nvCxnSpPr>
        <p:spPr>
          <a:xfrm>
            <a:off x="5667270" y="4148710"/>
            <a:ext cx="7837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172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apply the CSS using the Internal style CSS to our block level elements (box and box-content), will also see how to use different types of selectors for styling the content.</a:t>
            </a:r>
          </a:p>
          <a:p>
            <a:r>
              <a:rPr lang="en-US" dirty="0"/>
              <a:t>We will also see some commonly used properties of CSS.</a:t>
            </a:r>
          </a:p>
          <a:p>
            <a:r>
              <a:rPr lang="en-US" dirty="0"/>
              <a:t> </a:t>
            </a:r>
          </a:p>
          <a:p>
            <a:endParaRPr lang="en-US" dirty="0"/>
          </a:p>
          <a:p>
            <a:r>
              <a:rPr lang="en-US" dirty="0"/>
              <a:t>Code Links:</a:t>
            </a:r>
          </a:p>
          <a:p>
            <a:pPr marL="285750" indent="-285750">
              <a:buFontTx/>
              <a:buChar char="-"/>
            </a:pPr>
            <a:r>
              <a:rPr lang="en-US" dirty="0"/>
              <a:t>cssbasics.html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6220BEF-B59F-4A4A-8E60-A5DA599B4A38}"/>
              </a:ext>
            </a:extLst>
          </p:cNvPr>
          <p:cNvPicPr>
            <a:picLocks noChangeAspect="1"/>
          </p:cNvPicPr>
          <p:nvPr/>
        </p:nvPicPr>
        <p:blipFill>
          <a:blip r:embed="rId3"/>
          <a:stretch>
            <a:fillRect/>
          </a:stretch>
        </p:blipFill>
        <p:spPr>
          <a:xfrm>
            <a:off x="5514848" y="2170769"/>
            <a:ext cx="5908558" cy="3981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060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Pseudo-classes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A pseudo class is used to apply effects on the control based on special conditions or activity.</a:t>
            </a:r>
          </a:p>
          <a:p>
            <a:pPr marL="285750" indent="-285750" algn="l">
              <a:buFont typeface="Wingdings" panose="05000000000000000000" pitchFamily="2" charset="2"/>
              <a:buChar char="§"/>
            </a:pPr>
            <a:r>
              <a:rPr lang="en-US" b="0" i="0" dirty="0">
                <a:solidFill>
                  <a:srgbClr val="000000"/>
                </a:solidFill>
                <a:effectLst/>
              </a:rPr>
              <a:t>For example, it can be used to:</a:t>
            </a:r>
          </a:p>
          <a:p>
            <a:pPr marL="742950" lvl="1" indent="-285750">
              <a:buFont typeface="Arial" panose="020B0604020202020204" pitchFamily="34" charset="0"/>
              <a:buChar char="•"/>
            </a:pPr>
            <a:r>
              <a:rPr lang="en-US" b="0" i="0" dirty="0">
                <a:solidFill>
                  <a:srgbClr val="000000"/>
                </a:solidFill>
                <a:effectLst/>
              </a:rPr>
              <a:t>Style an element when a user mouses over it</a:t>
            </a:r>
          </a:p>
          <a:p>
            <a:pPr marL="742950" lvl="1" indent="-285750">
              <a:buFont typeface="Arial" panose="020B0604020202020204" pitchFamily="34" charset="0"/>
              <a:buChar char="•"/>
            </a:pPr>
            <a:r>
              <a:rPr lang="en-US" b="0" i="0" dirty="0">
                <a:solidFill>
                  <a:srgbClr val="000000"/>
                </a:solidFill>
                <a:effectLst/>
              </a:rPr>
              <a:t>Style visited and unvisited links differently</a:t>
            </a:r>
          </a:p>
          <a:p>
            <a:pPr marL="742950" lvl="1" indent="-285750">
              <a:buFont typeface="Arial" panose="020B0604020202020204" pitchFamily="34" charset="0"/>
              <a:buChar char="•"/>
            </a:pPr>
            <a:r>
              <a:rPr lang="en-US" b="0" i="0" dirty="0">
                <a:solidFill>
                  <a:srgbClr val="000000"/>
                </a:solidFill>
                <a:effectLst/>
              </a:rPr>
              <a:t>Style an element when it gets focus</a:t>
            </a:r>
          </a:p>
          <a:p>
            <a:endParaRPr lang="en-US" dirty="0"/>
          </a:p>
          <a:p>
            <a:r>
              <a:rPr lang="en-US" dirty="0"/>
              <a:t>Syntax to use pseudo class</a:t>
            </a:r>
          </a:p>
          <a:p>
            <a:r>
              <a:rPr lang="en-US" dirty="0"/>
              <a:t>	</a:t>
            </a:r>
            <a:r>
              <a:rPr lang="en-US" b="0" i="0" dirty="0">
                <a:solidFill>
                  <a:srgbClr val="A52A2A"/>
                </a:solidFill>
                <a:effectLst/>
                <a:latin typeface="Consolas" panose="020B0609020204030204" pitchFamily="49" charset="0"/>
              </a:rPr>
              <a:t>selector:pseudo-class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property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value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B2024D07-9F1D-4A6F-99E1-3F00954D6340}"/>
              </a:ext>
            </a:extLst>
          </p:cNvPr>
          <p:cNvPicPr>
            <a:picLocks noChangeAspect="1"/>
          </p:cNvPicPr>
          <p:nvPr/>
        </p:nvPicPr>
        <p:blipFill>
          <a:blip r:embed="rId3"/>
          <a:stretch>
            <a:fillRect/>
          </a:stretch>
        </p:blipFill>
        <p:spPr>
          <a:xfrm>
            <a:off x="7063354" y="1644363"/>
            <a:ext cx="4317324" cy="1784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82AFE39-AC4A-483F-B633-6F8373D8B71A}"/>
              </a:ext>
            </a:extLst>
          </p:cNvPr>
          <p:cNvPicPr>
            <a:picLocks noChangeAspect="1"/>
          </p:cNvPicPr>
          <p:nvPr/>
        </p:nvPicPr>
        <p:blipFill>
          <a:blip r:embed="rId4"/>
          <a:stretch>
            <a:fillRect/>
          </a:stretch>
        </p:blipFill>
        <p:spPr>
          <a:xfrm>
            <a:off x="5472359" y="3968699"/>
            <a:ext cx="5908319" cy="2489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495027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15868</TotalTime>
  <Words>3092</Words>
  <Application>Microsoft Office PowerPoint</Application>
  <PresentationFormat>Widescreen</PresentationFormat>
  <Paragraphs>393</Paragraphs>
  <Slides>33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Calibri (body)</vt:lpstr>
      <vt:lpstr>Calibri Light</vt:lpstr>
      <vt:lpstr>Consolas</vt:lpstr>
      <vt:lpstr>Cooper Black</vt:lpstr>
      <vt:lpstr>inter-bold</vt:lpstr>
      <vt:lpstr>inter-regular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713</cp:revision>
  <dcterms:created xsi:type="dcterms:W3CDTF">2016-07-10T03:33:26Z</dcterms:created>
  <dcterms:modified xsi:type="dcterms:W3CDTF">2022-11-22T07:03:23Z</dcterms:modified>
</cp:coreProperties>
</file>